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64" r:id="rId4"/>
    <p:sldId id="270" r:id="rId5"/>
    <p:sldId id="276" r:id="rId6"/>
    <p:sldId id="277" r:id="rId7"/>
    <p:sldId id="278" r:id="rId8"/>
    <p:sldId id="279" r:id="rId9"/>
    <p:sldId id="272" r:id="rId10"/>
    <p:sldId id="273" r:id="rId11"/>
    <p:sldId id="280" r:id="rId12"/>
    <p:sldId id="274" r:id="rId13"/>
    <p:sldId id="284" r:id="rId14"/>
    <p:sldId id="281" r:id="rId15"/>
    <p:sldId id="282" r:id="rId16"/>
    <p:sldId id="275" r:id="rId17"/>
    <p:sldId id="285" r:id="rId18"/>
    <p:sldId id="286" r:id="rId19"/>
    <p:sldId id="289" r:id="rId20"/>
    <p:sldId id="287" r:id="rId21"/>
    <p:sldId id="288" r:id="rId22"/>
    <p:sldId id="29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3595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7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6940" y="153307"/>
            <a:ext cx="9091189" cy="66758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53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8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9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0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0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04709" y="212449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html5에 대한 이미지 검색결과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53" y="6197581"/>
            <a:ext cx="523894" cy="52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지연 9"/>
          <p:cNvSpPr/>
          <p:nvPr userDrawn="1"/>
        </p:nvSpPr>
        <p:spPr>
          <a:xfrm>
            <a:off x="614538" y="212449"/>
            <a:ext cx="890171" cy="667587"/>
          </a:xfrm>
          <a:prstGeom prst="flowChartDelay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472439" y="212449"/>
            <a:ext cx="142099" cy="6675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6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daangn.com/hot_articl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ews.chosun.com/site/data/html_dir/2020/07/24/2020072402820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341120" y="602599"/>
            <a:ext cx="9144000" cy="1033696"/>
          </a:xfrm>
        </p:spPr>
        <p:txBody>
          <a:bodyPr/>
          <a:lstStyle/>
          <a:p>
            <a:r>
              <a:rPr lang="ko-KR" altLang="en-US" dirty="0" err="1"/>
              <a:t>웹크롤링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23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6A52-A02E-4AF2-9FAE-129CEF29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7528F-3CA9-4338-95CA-8A49800A9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03" y="1001840"/>
            <a:ext cx="11240193" cy="4351338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담긴 내용을 가져 오도록 </a:t>
            </a:r>
            <a:r>
              <a:rPr lang="en-US" altLang="ko-KR" b="1" dirty="0"/>
              <a:t>request</a:t>
            </a:r>
            <a:r>
              <a:rPr lang="en-US" altLang="ko-KR" dirty="0"/>
              <a:t>(</a:t>
            </a:r>
            <a:r>
              <a:rPr lang="ko-KR" altLang="en-US" dirty="0"/>
              <a:t>요청</a:t>
            </a:r>
            <a:r>
              <a:rPr lang="en-US" altLang="ko-KR" dirty="0"/>
              <a:t>) </a:t>
            </a:r>
            <a:r>
              <a:rPr lang="ko-KR" altLang="en-US" dirty="0"/>
              <a:t>해야 한다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문서를 탐색해서 원하는 부분만 쉽게 뽑아낼 수 있는 파이썬 라이브러리 </a:t>
            </a:r>
            <a:r>
              <a:rPr lang="en-US" altLang="ko-KR" b="1" dirty="0" err="1"/>
              <a:t>BeautifulSoup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/>
              <a:t>BeautifulSoup</a:t>
            </a:r>
            <a:r>
              <a:rPr lang="ko-KR" altLang="en-US" dirty="0"/>
              <a:t>를 사용하여 원하는 값을 검색 및 추출에 용이함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https://www.daangn.com/hot_articles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5353A-82B7-4E00-9EC1-F3583A02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6" y="3429000"/>
            <a:ext cx="11253790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495DF-8E86-412B-AE19-3801787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90C23-44A8-4649-8C0C-DB05A0301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실행 결과값과 홈페이지 사이트 </a:t>
            </a:r>
            <a:r>
              <a:rPr lang="en-US" altLang="ko-KR" dirty="0"/>
              <a:t>F12</a:t>
            </a:r>
            <a:r>
              <a:rPr lang="ko-KR" altLang="en-US" dirty="0"/>
              <a:t>에서 나온 </a:t>
            </a:r>
            <a:r>
              <a:rPr lang="en-US" altLang="ko-KR" dirty="0"/>
              <a:t>Dom </a:t>
            </a:r>
            <a:r>
              <a:rPr lang="ko-KR" altLang="en-US" dirty="0"/>
              <a:t>탐색기와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858CDF-8F79-426F-B27F-3F79DA3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33" y="2107157"/>
            <a:ext cx="9296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60B3E-966B-494A-988A-6B7A57A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2789F-031B-40ED-BB2D-B0D3A73A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및 속성을 이용한 검색 </a:t>
            </a:r>
            <a:r>
              <a:rPr lang="en-US" altLang="ko-KR" dirty="0"/>
              <a:t>find()</a:t>
            </a:r>
            <a:r>
              <a:rPr lang="ko-KR" altLang="en-US" dirty="0"/>
              <a:t>는 하나의 결과값만 검색</a:t>
            </a:r>
            <a:endParaRPr lang="en-US" altLang="ko-KR" dirty="0"/>
          </a:p>
          <a:p>
            <a:r>
              <a:rPr lang="en-US" altLang="ko-KR" dirty="0"/>
              <a:t>Find(‘h2’)</a:t>
            </a:r>
            <a:r>
              <a:rPr lang="ko-KR" altLang="en-US" dirty="0"/>
              <a:t>는 </a:t>
            </a:r>
            <a:r>
              <a:rPr lang="en-US" altLang="ko-KR" dirty="0"/>
              <a:t>h2</a:t>
            </a:r>
            <a:r>
              <a:rPr lang="ko-KR" altLang="en-US" dirty="0"/>
              <a:t>태그 검색</a:t>
            </a:r>
            <a:endParaRPr lang="en-US" altLang="ko-KR" dirty="0"/>
          </a:p>
          <a:p>
            <a:r>
              <a:rPr lang="en-US" altLang="ko-KR" dirty="0"/>
              <a:t>Find(‘h2’,{‘</a:t>
            </a:r>
            <a:r>
              <a:rPr lang="en-US" altLang="ko-KR" dirty="0" err="1"/>
              <a:t>class’:,’card-title</a:t>
            </a:r>
            <a:r>
              <a:rPr lang="en-US" altLang="ko-KR" dirty="0"/>
              <a:t>’})</a:t>
            </a:r>
            <a:r>
              <a:rPr lang="ko-KR" altLang="en-US" dirty="0"/>
              <a:t>는 </a:t>
            </a:r>
            <a:r>
              <a:rPr lang="en-US" altLang="ko-KR" dirty="0"/>
              <a:t>h2</a:t>
            </a:r>
            <a:r>
              <a:rPr lang="ko-KR" altLang="en-US" dirty="0"/>
              <a:t>태그이면서 </a:t>
            </a:r>
            <a:r>
              <a:rPr lang="en-US" altLang="ko-KR" dirty="0"/>
              <a:t>class</a:t>
            </a:r>
            <a:r>
              <a:rPr lang="ko-KR" altLang="en-US" dirty="0"/>
              <a:t>가 </a:t>
            </a:r>
            <a:r>
              <a:rPr lang="en-US" altLang="ko-KR" dirty="0"/>
              <a:t>card-title </a:t>
            </a:r>
            <a:r>
              <a:rPr lang="ko-KR" altLang="en-US" dirty="0"/>
              <a:t>검색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96724-B845-4069-B1C8-31915C3B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0" b="59867"/>
          <a:stretch/>
        </p:blipFill>
        <p:spPr>
          <a:xfrm>
            <a:off x="255154" y="3559880"/>
            <a:ext cx="11681692" cy="2950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CAC776-A3EF-43C5-9E16-62C94569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0" y="2707604"/>
            <a:ext cx="4780006" cy="708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08E328-9D96-462E-94B7-15D392CE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005" y="2671116"/>
            <a:ext cx="4766124" cy="7744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209D18-4EBE-40C6-AAE7-50E4555BE55A}"/>
              </a:ext>
            </a:extLst>
          </p:cNvPr>
          <p:cNvSpPr/>
          <p:nvPr/>
        </p:nvSpPr>
        <p:spPr>
          <a:xfrm>
            <a:off x="7732060" y="5585583"/>
            <a:ext cx="3274358" cy="20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72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7ECA2-C8DD-4E7B-AABF-7A98FB9E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50E78-5AC4-4983-BB09-EAF29BF6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글자를 가져오고 싶으면 </a:t>
            </a:r>
            <a:r>
              <a:rPr lang="en-US" altLang="ko-KR" dirty="0"/>
              <a:t>find().text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B5A962-DE7B-48D8-9133-52FD678E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89" y="1669930"/>
            <a:ext cx="4722852" cy="8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8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181-3A13-48A6-A553-254F220D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95E21-6A8F-41E0-8A6D-05793C75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363823"/>
            <a:ext cx="11240193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82C361-FB1F-426F-94F9-F18A49E2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0" b="39450"/>
          <a:stretch/>
        </p:blipFill>
        <p:spPr>
          <a:xfrm>
            <a:off x="376176" y="1170521"/>
            <a:ext cx="11681692" cy="54336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82D10E-C97D-400A-9605-4F9296DF467A}"/>
              </a:ext>
            </a:extLst>
          </p:cNvPr>
          <p:cNvSpPr/>
          <p:nvPr/>
        </p:nvSpPr>
        <p:spPr>
          <a:xfrm>
            <a:off x="7866531" y="3212181"/>
            <a:ext cx="3274358" cy="20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111EA-ECCA-4340-8AEA-AD93211792C1}"/>
              </a:ext>
            </a:extLst>
          </p:cNvPr>
          <p:cNvSpPr/>
          <p:nvPr/>
        </p:nvSpPr>
        <p:spPr>
          <a:xfrm>
            <a:off x="7866531" y="5511785"/>
            <a:ext cx="3274358" cy="20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1527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181-3A13-48A6-A553-254F220D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95E21-6A8F-41E0-8A6D-05793C75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363823"/>
            <a:ext cx="11240193" cy="4351338"/>
          </a:xfrm>
        </p:spPr>
        <p:txBody>
          <a:bodyPr/>
          <a:lstStyle/>
          <a:p>
            <a:r>
              <a:rPr lang="ko-KR" altLang="en-US" dirty="0"/>
              <a:t>같은 태그가 </a:t>
            </a:r>
            <a:r>
              <a:rPr lang="en-US" altLang="ko-KR" dirty="0"/>
              <a:t>2</a:t>
            </a:r>
            <a:r>
              <a:rPr lang="ko-KR" altLang="en-US" dirty="0"/>
              <a:t>개이상이 있으면 </a:t>
            </a:r>
            <a:r>
              <a:rPr lang="en-US" altLang="ko-KR" dirty="0"/>
              <a:t>find()</a:t>
            </a:r>
            <a:r>
              <a:rPr lang="ko-KR" altLang="en-US" dirty="0"/>
              <a:t>검색하면 안됨</a:t>
            </a:r>
            <a:endParaRPr lang="en-US" altLang="ko-KR" dirty="0"/>
          </a:p>
          <a:p>
            <a:r>
              <a:rPr lang="en-US" altLang="ko-KR" dirty="0" err="1"/>
              <a:t>Find_all</a:t>
            </a:r>
            <a:r>
              <a:rPr lang="en-US" altLang="ko-KR" dirty="0"/>
              <a:t>()</a:t>
            </a:r>
            <a:r>
              <a:rPr lang="ko-KR" altLang="en-US" dirty="0"/>
              <a:t>로 검색하면 모든 값을 검색하여 저장</a:t>
            </a:r>
            <a:r>
              <a:rPr lang="en-US" altLang="ko-KR" dirty="0"/>
              <a:t>(</a:t>
            </a:r>
            <a:r>
              <a:rPr lang="ko-KR" altLang="en-US" dirty="0"/>
              <a:t>리스트 방식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6E7D1-FE3C-4D00-9F0D-6EEF978C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46" y="2440608"/>
            <a:ext cx="5929621" cy="41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7ECA2-C8DD-4E7B-AABF-7A98FB9E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50E78-5AC4-4983-BB09-EAF29BF6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r>
              <a:rPr lang="en-US" altLang="ko-KR" dirty="0" err="1"/>
              <a:t>Find_all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text</a:t>
            </a:r>
            <a:r>
              <a:rPr lang="ko-KR" altLang="en-US" dirty="0"/>
              <a:t>로 글자를 못 가져옴</a:t>
            </a:r>
            <a:endParaRPr lang="en-US" altLang="ko-KR" dirty="0"/>
          </a:p>
          <a:p>
            <a:r>
              <a:rPr lang="ko-KR" altLang="en-US" dirty="0"/>
              <a:t>리스트형식으로 값이 저장되어 있기때문에 하나의 값을 가져와서 </a:t>
            </a:r>
            <a:r>
              <a:rPr lang="en-US" altLang="ko-KR" dirty="0"/>
              <a:t>text</a:t>
            </a:r>
            <a:r>
              <a:rPr lang="ko-KR" altLang="en-US" dirty="0"/>
              <a:t>로 처리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B9EF28-19F9-4787-82E1-9A7DD55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4" b="22929"/>
          <a:stretch/>
        </p:blipFill>
        <p:spPr>
          <a:xfrm>
            <a:off x="259638" y="2206754"/>
            <a:ext cx="5418559" cy="3989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2E621-ADBB-47F9-A5E4-30786EFF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72" y="2206753"/>
            <a:ext cx="4851539" cy="39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DCA33-2CEF-4371-9683-EFCAE14B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1E67C-BBDC-4FA6-889C-BB4F0AD0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검색된 글자를 합쳐서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B5361-3A27-45BB-A9D5-6374AB53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744"/>
            <a:ext cx="11995474" cy="46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1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5E363-3426-464C-8B75-D90FE432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29240-AA78-472F-8769-DFF2C339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크롤링해서 받은 값이 빈공간이 </a:t>
            </a:r>
            <a:r>
              <a:rPr lang="ko-KR" altLang="en-US" sz="2000" dirty="0" err="1"/>
              <a:t>있을시</a:t>
            </a:r>
            <a:endParaRPr lang="en-US" altLang="ko-KR" sz="2000" dirty="0"/>
          </a:p>
          <a:p>
            <a:r>
              <a:rPr lang="en-US" altLang="ko-KR" sz="2000" dirty="0"/>
              <a:t>https://news.naver.com/main/read.nhn?mode=LSD&amp;mid=shm&amp;sid1=104&amp;oid=366&amp;aid=0000560434</a:t>
            </a:r>
          </a:p>
          <a:p>
            <a:r>
              <a:rPr lang="en-US" altLang="ko-KR" sz="2000" dirty="0"/>
              <a:t>contents = </a:t>
            </a:r>
            <a:r>
              <a:rPr lang="en-US" altLang="ko-KR" sz="2000" dirty="0" err="1"/>
              <a:t>soup.find</a:t>
            </a:r>
            <a:r>
              <a:rPr lang="en-US" altLang="ko-KR" sz="2000" dirty="0"/>
              <a:t>('div',{'class': '_</a:t>
            </a:r>
            <a:r>
              <a:rPr lang="en-US" altLang="ko-KR" sz="2000" dirty="0" err="1"/>
              <a:t>article_body_contents</a:t>
            </a:r>
            <a:r>
              <a:rPr lang="en-US" altLang="ko-KR" sz="2000" dirty="0"/>
              <a:t>'}).text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contents =</a:t>
            </a:r>
            <a:r>
              <a:rPr lang="en-US" altLang="ko-KR" sz="2000" dirty="0" err="1">
                <a:solidFill>
                  <a:srgbClr val="FF0000"/>
                </a:solidFill>
              </a:rPr>
              <a:t>re.sub</a:t>
            </a:r>
            <a:r>
              <a:rPr lang="en-US" altLang="ko-KR" sz="2000" dirty="0">
                <a:solidFill>
                  <a:srgbClr val="FF0000"/>
                </a:solidFill>
              </a:rPr>
              <a:t>('&amp;</a:t>
            </a:r>
            <a:r>
              <a:rPr lang="en-US" altLang="ko-KR" sz="2000" dirty="0" err="1">
                <a:solidFill>
                  <a:srgbClr val="FF0000"/>
                </a:solidFill>
              </a:rPr>
              <a:t>nbsp</a:t>
            </a:r>
            <a:r>
              <a:rPr lang="en-US" altLang="ko-KR" sz="2000" dirty="0">
                <a:solidFill>
                  <a:srgbClr val="FF0000"/>
                </a:solidFill>
              </a:rPr>
              <a:t>;| |\t|\r|\n', ' ', contents)     </a:t>
            </a:r>
          </a:p>
          <a:p>
            <a:r>
              <a:rPr lang="ko-KR" altLang="en-US" sz="2000" dirty="0"/>
              <a:t>위의 명령어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0AD896-545C-4897-9B36-E30007C4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5" y="2827534"/>
            <a:ext cx="4200453" cy="3912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68B7A8-BE2D-48EE-A7DC-C768350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89" y="2779407"/>
            <a:ext cx="60769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CE0B-CCB4-479D-B3AA-201A4FCF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0ECC8-121C-4895-8869-B4F132E8C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동아일보</a:t>
            </a:r>
            <a:r>
              <a:rPr lang="en-US" altLang="ko-KR" dirty="0"/>
              <a:t>, </a:t>
            </a:r>
            <a:r>
              <a:rPr lang="ko-KR" altLang="en-US" dirty="0"/>
              <a:t>서울경제</a:t>
            </a:r>
            <a:r>
              <a:rPr lang="en-US" altLang="ko-KR" dirty="0"/>
              <a:t>, </a:t>
            </a:r>
            <a:r>
              <a:rPr lang="ko-KR" altLang="en-US" dirty="0"/>
              <a:t>국민일보</a:t>
            </a:r>
            <a:r>
              <a:rPr lang="en-US" altLang="ko-KR" dirty="0"/>
              <a:t>, </a:t>
            </a:r>
            <a:r>
              <a:rPr lang="ko-KR" altLang="en-US" dirty="0"/>
              <a:t>스포츠동아</a:t>
            </a:r>
            <a:r>
              <a:rPr lang="en-US" altLang="ko-KR" dirty="0"/>
              <a:t>, </a:t>
            </a:r>
            <a:r>
              <a:rPr lang="ko-KR" altLang="en-US" dirty="0"/>
              <a:t>경남신문</a:t>
            </a:r>
            <a:r>
              <a:rPr lang="en-US" altLang="ko-KR" dirty="0"/>
              <a:t>, </a:t>
            </a:r>
            <a:r>
              <a:rPr lang="ko-KR" altLang="en-US" dirty="0"/>
              <a:t>스포츠서울</a:t>
            </a:r>
            <a:r>
              <a:rPr lang="en-US" altLang="ko-KR" dirty="0"/>
              <a:t>, </a:t>
            </a:r>
            <a:r>
              <a:rPr lang="ko-KR" altLang="en-US" dirty="0"/>
              <a:t>매일경제 등 </a:t>
            </a:r>
            <a:r>
              <a:rPr lang="en-US" altLang="ko-KR" dirty="0"/>
              <a:t>5</a:t>
            </a:r>
            <a:r>
              <a:rPr lang="ko-KR" altLang="en-US" dirty="0"/>
              <a:t>개 이상의 신문사의 뉴스를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54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01-1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546938" y="195951"/>
            <a:ext cx="9091189" cy="667587"/>
          </a:xfrm>
        </p:spPr>
        <p:txBody>
          <a:bodyPr>
            <a:normAutofit/>
          </a:bodyPr>
          <a:lstStyle/>
          <a:p>
            <a:r>
              <a:rPr lang="en-US" altLang="ko-KR" sz="3200"/>
              <a:t>HTML</a:t>
            </a:r>
            <a:r>
              <a:rPr lang="ko-KR" altLang="en-US" sz="3200"/>
              <a:t>과의 첫 만남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074" y="1822584"/>
            <a:ext cx="10105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컴퓨터에서 사용하는 모든 파일에는 각각 고유의 형식이 있다</a:t>
            </a:r>
            <a:r>
              <a:rPr lang="en-US" altLang="ko-KR" sz="16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웹에서는 웹에 맞는 형식인 *</a:t>
            </a:r>
            <a:r>
              <a:rPr lang="en-US" altLang="ko-KR" sz="1600"/>
              <a:t>.html(</a:t>
            </a:r>
            <a:r>
              <a:rPr lang="ko-KR" altLang="en-US" sz="1600"/>
              <a:t>또는 *</a:t>
            </a:r>
            <a:r>
              <a:rPr lang="en-US" altLang="ko-KR" sz="1600"/>
              <a:t>.htm)</a:t>
            </a:r>
            <a:r>
              <a:rPr lang="ko-KR" altLang="en-US" sz="1600"/>
              <a:t>로 문서를 저장해야 한다</a:t>
            </a:r>
            <a:r>
              <a:rPr lang="en-US" altLang="ko-KR" sz="16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텍스트뿐만 아니라 이미지</a:t>
            </a:r>
            <a:r>
              <a:rPr lang="en-US" altLang="ko-KR" sz="1600"/>
              <a:t>, </a:t>
            </a:r>
            <a:r>
              <a:rPr lang="ko-KR" altLang="en-US" sz="1600"/>
              <a:t>링크 등 여러 요소들을 다루고 표시할 수 있어야 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웹에서 자유롭게 오갈 수 있는 웹 문서를 만드는 언어가 </a:t>
            </a:r>
            <a:r>
              <a:rPr lang="en-US" altLang="ko-KR" sz="1600" b="1">
                <a:solidFill>
                  <a:srgbClr val="C00000"/>
                </a:solidFill>
              </a:rPr>
              <a:t>HTML </a:t>
            </a:r>
            <a:r>
              <a:rPr lang="en-US" altLang="ko-KR" sz="1600"/>
              <a:t> </a:t>
            </a:r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324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HTML</a:t>
            </a:r>
            <a:r>
              <a:rPr lang="ko-KR" altLang="en-US" sz="2000" b="1"/>
              <a:t>이란 무엇일까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183" y="3764299"/>
            <a:ext cx="5615109" cy="30937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39598" y="3632757"/>
            <a:ext cx="28666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0070C0"/>
                </a:solidFill>
              </a:rPr>
              <a:t>웹 문서를 작성하는 프로그램</a:t>
            </a:r>
            <a:endParaRPr lang="en-US" altLang="ko-KR" sz="160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511" y="3839769"/>
            <a:ext cx="269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0070C0"/>
                </a:solidFill>
              </a:rPr>
              <a:t>웹</a:t>
            </a:r>
            <a:r>
              <a:rPr lang="en-US" altLang="ko-KR" sz="1600">
                <a:solidFill>
                  <a:srgbClr val="0070C0"/>
                </a:solidFill>
              </a:rPr>
              <a:t> </a:t>
            </a:r>
            <a:r>
              <a:rPr lang="ko-KR" altLang="en-US" sz="1600">
                <a:solidFill>
                  <a:srgbClr val="0070C0"/>
                </a:solidFill>
              </a:rPr>
              <a:t>문서를 보는 프로그램</a:t>
            </a:r>
          </a:p>
        </p:txBody>
      </p:sp>
      <p:cxnSp>
        <p:nvCxnSpPr>
          <p:cNvPr id="12" name="구부러진 연결선 11"/>
          <p:cNvCxnSpPr>
            <a:endCxn id="2" idx="2"/>
          </p:cNvCxnSpPr>
          <p:nvPr/>
        </p:nvCxnSpPr>
        <p:spPr>
          <a:xfrm rot="10800000">
            <a:off x="2176944" y="4178324"/>
            <a:ext cx="1707410" cy="7352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flipV="1">
            <a:off x="9133284" y="4146799"/>
            <a:ext cx="749627" cy="12643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0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45195-3A1F-40CC-B380-13A3D9F2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저장 및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57995-81AD-4DA6-A522-8458472C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크롤링을</a:t>
            </a:r>
            <a:r>
              <a:rPr lang="ko-KR" altLang="en-US" dirty="0"/>
              <a:t> 하기 위하여 </a:t>
            </a:r>
            <a:r>
              <a:rPr lang="en-US" altLang="ko-KR" dirty="0"/>
              <a:t>CSV</a:t>
            </a:r>
            <a:r>
              <a:rPr lang="ko-KR" altLang="en-US" dirty="0"/>
              <a:t>에 저장된 </a:t>
            </a:r>
            <a:r>
              <a:rPr lang="en-US" altLang="ko-KR" dirty="0"/>
              <a:t>URL</a:t>
            </a:r>
            <a:r>
              <a:rPr lang="ko-KR" altLang="en-US" dirty="0"/>
              <a:t>을 읽기와 </a:t>
            </a:r>
            <a:r>
              <a:rPr lang="ko-KR" altLang="en-US" dirty="0" err="1"/>
              <a:t>크롤링된</a:t>
            </a:r>
            <a:r>
              <a:rPr lang="ko-KR" altLang="en-US" dirty="0"/>
              <a:t> 글자를 저장하기 위한 기능</a:t>
            </a:r>
            <a:endParaRPr lang="en-US" altLang="ko-KR" dirty="0"/>
          </a:p>
          <a:p>
            <a:r>
              <a:rPr lang="en-US" altLang="ko-KR" dirty="0"/>
              <a:t>CSV </a:t>
            </a:r>
            <a:r>
              <a:rPr lang="ko-KR" altLang="en-US" dirty="0"/>
              <a:t>파일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2E5279-4CAA-4CC0-8A91-B31C92E6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65"/>
          <a:stretch/>
        </p:blipFill>
        <p:spPr>
          <a:xfrm>
            <a:off x="228148" y="2341356"/>
            <a:ext cx="11491415" cy="2489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E536A1-E0F6-4082-AB81-21D09E8A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20" y="4940094"/>
            <a:ext cx="2333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B4BD-17F0-4A62-9999-54059064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저장 및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CB634-3181-4F94-9203-2B0D4EF20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개의 컬럼 </a:t>
            </a:r>
            <a:r>
              <a:rPr lang="en-US" altLang="ko-KR" dirty="0"/>
              <a:t>list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컬럼 </a:t>
            </a:r>
            <a:r>
              <a:rPr lang="en-US" altLang="ko-KR" dirty="0"/>
              <a:t>list</a:t>
            </a:r>
            <a:r>
              <a:rPr lang="ko-KR" altLang="en-US" dirty="0"/>
              <a:t>로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FF5CC-7C76-4E97-B7C0-85B629AB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54"/>
          <a:stretch/>
        </p:blipFill>
        <p:spPr>
          <a:xfrm>
            <a:off x="3195274" y="1014196"/>
            <a:ext cx="4752975" cy="1319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CCE843-4982-49A4-8558-C922FCB9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34" y="2727902"/>
            <a:ext cx="5484950" cy="11344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8DC15D-1085-47B4-A98C-0676442D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334" y="4260648"/>
            <a:ext cx="5539315" cy="15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CE0B-CCB4-479D-B3AA-201A4FCF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940" y="153307"/>
            <a:ext cx="9091189" cy="667587"/>
          </a:xfrm>
        </p:spPr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0ECC8-121C-4895-8869-B4F132E8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r>
              <a:rPr lang="ko-KR" altLang="en-US" dirty="0"/>
              <a:t>한 개의 신문사를 선택해서 </a:t>
            </a:r>
            <a:r>
              <a:rPr lang="en-US" altLang="ko-KR" dirty="0"/>
              <a:t>5</a:t>
            </a:r>
            <a:r>
              <a:rPr lang="ko-KR" altLang="en-US" dirty="0"/>
              <a:t>개 이상의 뉴스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CSV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r>
              <a:rPr lang="en-US" altLang="ko-KR" dirty="0"/>
              <a:t>CSV</a:t>
            </a:r>
            <a:r>
              <a:rPr lang="ko-KR" altLang="en-US" dirty="0"/>
              <a:t>파일에 저장된 </a:t>
            </a:r>
            <a:r>
              <a:rPr lang="en-US" altLang="ko-KR" dirty="0"/>
              <a:t>URL</a:t>
            </a:r>
            <a:r>
              <a:rPr lang="ko-KR" altLang="en-US" dirty="0"/>
              <a:t>을 읽어서 뉴스 데이터를 </a:t>
            </a:r>
            <a:r>
              <a:rPr lang="en-US" altLang="ko-KR" dirty="0"/>
              <a:t>title</a:t>
            </a:r>
            <a:r>
              <a:rPr lang="ko-KR" altLang="en-US" dirty="0"/>
              <a:t>과 </a:t>
            </a:r>
            <a:r>
              <a:rPr lang="en-US" altLang="ko-KR" dirty="0"/>
              <a:t>news</a:t>
            </a:r>
            <a:r>
              <a:rPr lang="ko-KR" altLang="en-US" dirty="0"/>
              <a:t>로 분류하여 </a:t>
            </a:r>
            <a:r>
              <a:rPr lang="en-US" altLang="ko-KR" dirty="0"/>
              <a:t>CSV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C8F8D-D2C8-423F-B159-19FFBD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2128174"/>
            <a:ext cx="6050313" cy="44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5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01-3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1510726" y="188947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HTML </a:t>
            </a:r>
            <a:r>
              <a:rPr lang="ko-KR" altLang="en-US" dirty="0"/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67485"/>
            <a:ext cx="507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HTML </a:t>
            </a:r>
            <a:r>
              <a:rPr lang="ko-KR" altLang="en-US" sz="2000" b="1"/>
              <a:t>문서 기본 구조 살펴보기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5" y="1867843"/>
            <a:ext cx="4117936" cy="2984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99" y="2212284"/>
            <a:ext cx="5399616" cy="18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35D1A-2067-499F-BD13-E53D41AE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A67FC-9D63-4F37-8042-32A696F6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0876"/>
            <a:ext cx="11240193" cy="4351338"/>
          </a:xfrm>
        </p:spPr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class</a:t>
            </a:r>
            <a:r>
              <a:rPr lang="ko-KR" altLang="en-US" dirty="0"/>
              <a:t>를 가지는 태그 확인 </a:t>
            </a:r>
            <a:r>
              <a:rPr lang="en-US" altLang="ko-KR" dirty="0"/>
              <a:t>: p, h1</a:t>
            </a:r>
          </a:p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class</a:t>
            </a:r>
            <a:r>
              <a:rPr lang="ko-KR" altLang="en-US" dirty="0"/>
              <a:t>를 가지는 값 확인 </a:t>
            </a:r>
            <a:r>
              <a:rPr lang="en-US" altLang="ko-KR" dirty="0"/>
              <a:t>: </a:t>
            </a:r>
            <a:r>
              <a:rPr lang="en-US" altLang="ko-KR" dirty="0" err="1"/>
              <a:t>pcolor</a:t>
            </a:r>
            <a:r>
              <a:rPr lang="en-US" altLang="ko-KR" dirty="0"/>
              <a:t>, h1color, start, start</a:t>
            </a:r>
          </a:p>
          <a:p>
            <a:r>
              <a:rPr lang="ko-KR" altLang="en-US" dirty="0"/>
              <a:t>태그와 속성 </a:t>
            </a:r>
            <a:r>
              <a:rPr lang="en-US" altLang="ko-KR" dirty="0"/>
              <a:t>id or class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ABB9AC-050C-4C43-B307-560C7B33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7" y="2961047"/>
            <a:ext cx="5251183" cy="1552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682B0A-6328-48FC-8174-81FBD4ED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91" y="2787303"/>
            <a:ext cx="4458862" cy="172662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1262C3-A9FF-489E-8471-B85F1B5A9703}"/>
              </a:ext>
            </a:extLst>
          </p:cNvPr>
          <p:cNvCxnSpPr>
            <a:cxnSpLocks/>
          </p:cNvCxnSpPr>
          <p:nvPr/>
        </p:nvCxnSpPr>
        <p:spPr>
          <a:xfrm flipH="1">
            <a:off x="923637" y="1366982"/>
            <a:ext cx="4219863" cy="2062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4FD490B-83AE-4C83-A890-62484E7566F1}"/>
              </a:ext>
            </a:extLst>
          </p:cNvPr>
          <p:cNvCxnSpPr>
            <a:cxnSpLocks/>
          </p:cNvCxnSpPr>
          <p:nvPr/>
        </p:nvCxnSpPr>
        <p:spPr>
          <a:xfrm flipH="1">
            <a:off x="1006765" y="1366982"/>
            <a:ext cx="4617998" cy="2475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CF6F7F-3C8B-4EF7-AE8E-608C1441DFFC}"/>
              </a:ext>
            </a:extLst>
          </p:cNvPr>
          <p:cNvCxnSpPr>
            <a:cxnSpLocks/>
          </p:cNvCxnSpPr>
          <p:nvPr/>
        </p:nvCxnSpPr>
        <p:spPr>
          <a:xfrm flipH="1">
            <a:off x="1838036" y="1838036"/>
            <a:ext cx="3491346" cy="15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34F326-CC04-47F1-A43C-D45367C67846}"/>
              </a:ext>
            </a:extLst>
          </p:cNvPr>
          <p:cNvCxnSpPr>
            <a:cxnSpLocks/>
          </p:cNvCxnSpPr>
          <p:nvPr/>
        </p:nvCxnSpPr>
        <p:spPr>
          <a:xfrm flipH="1">
            <a:off x="2133600" y="1838036"/>
            <a:ext cx="4244722" cy="1921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B22D9-04F8-46A9-9078-67043C7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탐색기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1BA7D-C628-4D16-B09C-C599104E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익스플러오</a:t>
            </a:r>
            <a:r>
              <a:rPr lang="en-US" altLang="ko-KR" dirty="0"/>
              <a:t>,</a:t>
            </a:r>
            <a:r>
              <a:rPr lang="ko-KR" altLang="en-US" dirty="0"/>
              <a:t> 크롬 </a:t>
            </a:r>
            <a:r>
              <a:rPr lang="en-US" altLang="ko-KR" dirty="0"/>
              <a:t>F12 Dom </a:t>
            </a:r>
            <a:r>
              <a:rPr lang="ko-KR" altLang="en-US" dirty="0"/>
              <a:t>탐색기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https://news.chosun.com/site/data/html_dir/2020/07/24/2020072402820.html</a:t>
            </a:r>
            <a:r>
              <a:rPr lang="en-US" altLang="ko-KR" dirty="0"/>
              <a:t> -&gt; F12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3DA6A-A730-4782-B2D4-3C082F171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44"/>
          <a:stretch/>
        </p:blipFill>
        <p:spPr>
          <a:xfrm>
            <a:off x="2710541" y="1899043"/>
            <a:ext cx="7665370" cy="46477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490098-39D0-4DF5-83C1-36FE72268195}"/>
              </a:ext>
            </a:extLst>
          </p:cNvPr>
          <p:cNvSpPr/>
          <p:nvPr/>
        </p:nvSpPr>
        <p:spPr>
          <a:xfrm>
            <a:off x="7020313" y="1899043"/>
            <a:ext cx="3475116" cy="4647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0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CAD1D-BDA9-4044-B8E9-D04A29E9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탐색기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C1E436-8553-4ACC-AB9D-881C56B44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0" b="61569"/>
          <a:stretch/>
        </p:blipFill>
        <p:spPr>
          <a:xfrm>
            <a:off x="1147077" y="916877"/>
            <a:ext cx="9681344" cy="5830160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D152691-F246-4EAB-960A-D25C51B6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540" y="916877"/>
            <a:ext cx="194983" cy="16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49F280-6E3E-436E-9F22-2FE4B5C96E73}"/>
              </a:ext>
            </a:extLst>
          </p:cNvPr>
          <p:cNvSpPr/>
          <p:nvPr/>
        </p:nvSpPr>
        <p:spPr>
          <a:xfrm>
            <a:off x="7447547" y="3705726"/>
            <a:ext cx="3308685" cy="2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9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D677-9EA5-45BC-BED2-3D972D3E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7736D9-5E05-4E51-A842-DDB94730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94" b="28552"/>
          <a:stretch/>
        </p:blipFill>
        <p:spPr>
          <a:xfrm>
            <a:off x="1978639" y="153307"/>
            <a:ext cx="7774399" cy="65513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63C8A7-BD5B-4A29-98BA-707F65BBB519}"/>
              </a:ext>
            </a:extLst>
          </p:cNvPr>
          <p:cNvSpPr/>
          <p:nvPr/>
        </p:nvSpPr>
        <p:spPr>
          <a:xfrm>
            <a:off x="7232395" y="1836585"/>
            <a:ext cx="2520644" cy="486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6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8D280-2C89-4096-BB2C-551610AC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탐색기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FC479-DD4B-45FA-800F-6941B927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429587-E0AB-4B28-8768-9EC503F15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0" t="29117" b="34314"/>
          <a:stretch/>
        </p:blipFill>
        <p:spPr>
          <a:xfrm>
            <a:off x="52546" y="1253264"/>
            <a:ext cx="5885633" cy="42598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0CECE1-9C44-4344-87C2-B619985C4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3" t="28725" b="34412"/>
          <a:stretch/>
        </p:blipFill>
        <p:spPr>
          <a:xfrm>
            <a:off x="6024283" y="1207498"/>
            <a:ext cx="5984190" cy="4351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F0AE54-5A0F-4176-816A-FF4E07434031}"/>
              </a:ext>
            </a:extLst>
          </p:cNvPr>
          <p:cNvSpPr/>
          <p:nvPr/>
        </p:nvSpPr>
        <p:spPr>
          <a:xfrm>
            <a:off x="3420154" y="2307232"/>
            <a:ext cx="2518026" cy="442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E743D-D88B-4B96-ACA1-51CAC5E57C9C}"/>
              </a:ext>
            </a:extLst>
          </p:cNvPr>
          <p:cNvSpPr/>
          <p:nvPr/>
        </p:nvSpPr>
        <p:spPr>
          <a:xfrm>
            <a:off x="9392771" y="2617576"/>
            <a:ext cx="2615702" cy="811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93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ED4D1-4333-41C3-A3D9-84E42034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93023-62E6-424D-92CF-85AC5E706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명령 프롬프트를 실행</a:t>
            </a:r>
          </a:p>
          <a:p>
            <a:r>
              <a:rPr lang="ko-KR" altLang="en-US" b="1" dirty="0" err="1"/>
              <a:t>파이썬을</a:t>
            </a:r>
            <a:r>
              <a:rPr lang="ko-KR" altLang="en-US" b="1" dirty="0"/>
              <a:t> 설치한 위치 에서 </a:t>
            </a:r>
            <a:r>
              <a:rPr lang="en-US" altLang="ko-KR" b="1" dirty="0"/>
              <a:t>Scripts </a:t>
            </a:r>
            <a:r>
              <a:rPr lang="ko-KR" altLang="en-US" b="1" dirty="0"/>
              <a:t>폴더로 이동 </a:t>
            </a:r>
            <a:r>
              <a:rPr lang="en-US" altLang="ko-KR" b="1" dirty="0"/>
              <a:t>(</a:t>
            </a:r>
            <a:r>
              <a:rPr lang="ko-KR" altLang="en-US" b="1" dirty="0"/>
              <a:t>설치 경로는 사람마다 다를 수 있으니 모르실 경우 아래를 참고해주세요</a:t>
            </a:r>
            <a:r>
              <a:rPr lang="en-US" altLang="ko-KR" b="1" dirty="0"/>
              <a:t>)</a:t>
            </a:r>
            <a:endParaRPr lang="ko-KR" altLang="en-US" b="1" dirty="0"/>
          </a:p>
          <a:p>
            <a:r>
              <a:rPr lang="en-US" altLang="ko-KR" b="1" dirty="0"/>
              <a:t>pip install </a:t>
            </a:r>
            <a:r>
              <a:rPr lang="ko-KR" altLang="en-US" b="1" dirty="0"/>
              <a:t>명령어를 통해서 설치  </a:t>
            </a:r>
            <a:endParaRPr lang="en-US" altLang="ko-KR" b="1" dirty="0"/>
          </a:p>
          <a:p>
            <a:endParaRPr lang="ko-KR" altLang="en-US" b="1" dirty="0"/>
          </a:p>
          <a:p>
            <a:pPr lvl="1"/>
            <a:r>
              <a:rPr lang="en-US" altLang="ko-KR" b="1" dirty="0"/>
              <a:t>pip install beutifulsoup4</a:t>
            </a:r>
            <a:endParaRPr lang="ko-KR" altLang="en-US" b="1" dirty="0"/>
          </a:p>
          <a:p>
            <a:endParaRPr lang="ko-KR" altLang="en-US" dirty="0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8A2C227-3146-47BA-AB52-61C3A0C5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01" y="3633966"/>
            <a:ext cx="676369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547</Words>
  <Application>Microsoft Office PowerPoint</Application>
  <PresentationFormat>와이드스크린</PresentationFormat>
  <Paragraphs>79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웹크롤링</vt:lpstr>
      <vt:lpstr>HTML과의 첫 만남</vt:lpstr>
      <vt:lpstr>PowerPoint 프레젠테이션</vt:lpstr>
      <vt:lpstr>HTML 태그와 속성</vt:lpstr>
      <vt:lpstr>Dom 탐색기</vt:lpstr>
      <vt:lpstr>Dom 탐색기</vt:lpstr>
      <vt:lpstr>PowerPoint 프레젠테이션</vt:lpstr>
      <vt:lpstr>Dom 탐색기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실습</vt:lpstr>
      <vt:lpstr>CSV 파일 저장 및 읽기</vt:lpstr>
      <vt:lpstr>CSV 파일 저장 및 읽기</vt:lpstr>
      <vt:lpstr>실습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HTML이란 무엇일까?</dc:title>
  <dc:creator>Kyunghee Ko</dc:creator>
  <cp:lastModifiedBy>fury</cp:lastModifiedBy>
  <cp:revision>104</cp:revision>
  <dcterms:created xsi:type="dcterms:W3CDTF">2016-12-02T05:48:21Z</dcterms:created>
  <dcterms:modified xsi:type="dcterms:W3CDTF">2020-07-28T08:13:20Z</dcterms:modified>
</cp:coreProperties>
</file>